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DFD27-9321-4E71-AB38-9459C1DC4A23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1B0A-3BAF-4F62-87F9-C972A77C0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2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650C6-64F2-467D-AD97-4F5A154337B2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519AA-C644-4568-B61E-9F8DD02970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5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Office, display room, and meeting room must be lockable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519AA-C644-4568-B61E-9F8DD02970C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7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4FA261B-7EFA-455A-880C-8FF5FC3E3900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36E841-C368-4088-A481-31CAD58C9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1628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Michigan State Grange Annual Session Hosting Responsibilities</a:t>
            </a:r>
            <a:endParaRPr lang="en-US" dirty="0"/>
          </a:p>
        </p:txBody>
      </p:sp>
      <p:pic>
        <p:nvPicPr>
          <p:cNvPr id="1026" name="Picture 2" descr="C:\Users\Johnston Household\Pictures\Grange Stuff\LOGOS\Grange Logo with AVHR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24200"/>
            <a:ext cx="5029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8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Responsibilities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Session Location</a:t>
            </a:r>
          </a:p>
          <a:p>
            <a:r>
              <a:rPr lang="en-US" dirty="0" smtClean="0"/>
              <a:t>Lodging</a:t>
            </a:r>
          </a:p>
          <a:p>
            <a:r>
              <a:rPr lang="en-US" dirty="0" smtClean="0"/>
              <a:t>Meals</a:t>
            </a:r>
          </a:p>
          <a:p>
            <a:r>
              <a:rPr lang="en-US" dirty="0" smtClean="0"/>
              <a:t>Judges</a:t>
            </a:r>
          </a:p>
          <a:p>
            <a:r>
              <a:rPr lang="en-US" dirty="0" smtClean="0"/>
              <a:t>City Officials</a:t>
            </a:r>
          </a:p>
          <a:p>
            <a:r>
              <a:rPr lang="en-US" dirty="0" smtClean="0"/>
              <a:t>Press</a:t>
            </a:r>
          </a:p>
          <a:p>
            <a:r>
              <a:rPr lang="en-US" dirty="0" smtClean="0"/>
              <a:t>Hospitality Room</a:t>
            </a:r>
          </a:p>
          <a:p>
            <a:r>
              <a:rPr lang="en-US" dirty="0" smtClean="0"/>
              <a:t>Table Favors</a:t>
            </a:r>
          </a:p>
          <a:p>
            <a:r>
              <a:rPr lang="en-US" dirty="0" smtClean="0"/>
              <a:t>Fifth Degree</a:t>
            </a:r>
          </a:p>
          <a:p>
            <a:r>
              <a:rPr lang="en-US" dirty="0" smtClean="0"/>
              <a:t>Speakers</a:t>
            </a:r>
          </a:p>
          <a:p>
            <a:r>
              <a:rPr lang="en-US" dirty="0" smtClean="0"/>
              <a:t>Flowers</a:t>
            </a:r>
          </a:p>
          <a:p>
            <a:r>
              <a:rPr lang="en-US" dirty="0" smtClean="0"/>
              <a:t>Badges</a:t>
            </a:r>
          </a:p>
          <a:p>
            <a:r>
              <a:rPr lang="en-US" dirty="0" smtClean="0"/>
              <a:t>Piano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013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Financial Responsibilities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298743"/>
              </p:ext>
            </p:extLst>
          </p:nvPr>
        </p:nvGraphicFramePr>
        <p:xfrm>
          <a:off x="1435100" y="1447800"/>
          <a:ext cx="749935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Hosting 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Grange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</a:t>
                      </a:r>
                      <a:r>
                        <a:rPr lang="en-US" baseline="0" dirty="0" smtClean="0"/>
                        <a:t> Location</a:t>
                      </a:r>
                    </a:p>
                    <a:p>
                      <a:r>
                        <a:rPr lang="en-US" dirty="0" smtClean="0"/>
                        <a:t>Hospitality Room</a:t>
                      </a:r>
                    </a:p>
                    <a:p>
                      <a:r>
                        <a:rPr lang="en-US" dirty="0" smtClean="0"/>
                        <a:t>Table Favors</a:t>
                      </a:r>
                    </a:p>
                    <a:p>
                      <a:r>
                        <a:rPr lang="en-US" dirty="0" smtClean="0"/>
                        <a:t>Flowers</a:t>
                      </a:r>
                    </a:p>
                    <a:p>
                      <a:r>
                        <a:rPr lang="en-US" dirty="0" smtClean="0"/>
                        <a:t>Badges</a:t>
                      </a:r>
                      <a:r>
                        <a:rPr lang="en-US" baseline="0" dirty="0" smtClean="0"/>
                        <a:t> – able to select color with Master’s approval</a:t>
                      </a:r>
                    </a:p>
                    <a:p>
                      <a:r>
                        <a:rPr lang="en-US" baseline="0" dirty="0" smtClean="0"/>
                        <a:t>Piano</a:t>
                      </a:r>
                    </a:p>
                    <a:p>
                      <a:r>
                        <a:rPr lang="en-US" baseline="0" dirty="0" smtClean="0"/>
                        <a:t>Program Book (optional)*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Meals</a:t>
                      </a:r>
                    </a:p>
                    <a:p>
                      <a:r>
                        <a:rPr lang="en-US" dirty="0" smtClean="0"/>
                        <a:t>Judges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44196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*Program books if selected are the responsibility of the region.</a:t>
            </a:r>
          </a:p>
          <a:p>
            <a:endParaRPr lang="en-US" dirty="0"/>
          </a:p>
          <a:p>
            <a:r>
              <a:rPr lang="en-US" dirty="0"/>
              <a:t>Hosting Region does receive the registration fees.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158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Location	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Facility – Select a few different sights, however Master has final say</a:t>
            </a:r>
          </a:p>
          <a:p>
            <a:pPr lvl="1"/>
            <a:r>
              <a:rPr lang="en-US" dirty="0" smtClean="0"/>
              <a:t>Meeting Room</a:t>
            </a:r>
          </a:p>
          <a:p>
            <a:pPr lvl="2"/>
            <a:r>
              <a:rPr lang="en-US" dirty="0" smtClean="0"/>
              <a:t>Must be at least 40 x 80	feet</a:t>
            </a:r>
          </a:p>
          <a:p>
            <a:pPr lvl="1"/>
            <a:r>
              <a:rPr lang="en-US" dirty="0" smtClean="0"/>
              <a:t>Display Room</a:t>
            </a:r>
          </a:p>
          <a:p>
            <a:pPr lvl="2"/>
            <a:r>
              <a:rPr lang="en-US" dirty="0" smtClean="0"/>
              <a:t>Either one big room (</a:t>
            </a:r>
            <a:r>
              <a:rPr lang="en-US" dirty="0" err="1" smtClean="0"/>
              <a:t>appx</a:t>
            </a:r>
            <a:r>
              <a:rPr lang="en-US" dirty="0" smtClean="0"/>
              <a:t>. 30’ x 50’) or two smaller rooms</a:t>
            </a:r>
          </a:p>
          <a:p>
            <a:pPr lvl="1"/>
            <a:r>
              <a:rPr lang="en-US" dirty="0" smtClean="0"/>
              <a:t>Office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eeds multiple electrical outlets</a:t>
            </a:r>
          </a:p>
          <a:p>
            <a:pPr lvl="2"/>
            <a:r>
              <a:rPr lang="en-US" dirty="0" smtClean="0"/>
              <a:t>Tables</a:t>
            </a:r>
          </a:p>
          <a:p>
            <a:pPr lvl="2"/>
            <a:r>
              <a:rPr lang="en-US" dirty="0" smtClean="0"/>
              <a:t>Chairs (between 3-4)</a:t>
            </a:r>
          </a:p>
          <a:p>
            <a:pPr lvl="2"/>
            <a:r>
              <a:rPr lang="en-US" dirty="0" smtClean="0"/>
              <a:t>Must be no smaller than 10 x 15 feet</a:t>
            </a:r>
          </a:p>
          <a:p>
            <a:pPr lvl="2"/>
            <a:r>
              <a:rPr lang="en-US" dirty="0" smtClean="0"/>
              <a:t>Separate circuits available for computers and copier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3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Lodging &amp; Meals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Lodging</a:t>
            </a:r>
          </a:p>
          <a:p>
            <a:pPr lvl="1"/>
            <a:r>
              <a:rPr lang="en-US" dirty="0" smtClean="0"/>
              <a:t>We reserve a block of 40 rooms</a:t>
            </a:r>
          </a:p>
          <a:p>
            <a:pPr lvl="1"/>
            <a:r>
              <a:rPr lang="en-US" dirty="0" smtClean="0"/>
              <a:t>Room Cost $80 or less per night</a:t>
            </a:r>
          </a:p>
          <a:p>
            <a:endParaRPr lang="en-US" dirty="0" smtClean="0"/>
          </a:p>
          <a:p>
            <a:r>
              <a:rPr lang="en-US" dirty="0" smtClean="0"/>
              <a:t>Meals – Master handles meals</a:t>
            </a:r>
          </a:p>
          <a:p>
            <a:pPr lvl="1"/>
            <a:r>
              <a:rPr lang="en-US" dirty="0" smtClean="0"/>
              <a:t>Past/ Present Officer; New Delegate; Grow Club Luncheon</a:t>
            </a:r>
          </a:p>
          <a:p>
            <a:pPr lvl="1"/>
            <a:r>
              <a:rPr lang="en-US" dirty="0" smtClean="0"/>
              <a:t>Salute to Agriculture Dinner</a:t>
            </a:r>
          </a:p>
          <a:p>
            <a:pPr lvl="1"/>
            <a:r>
              <a:rPr lang="en-US" dirty="0" smtClean="0"/>
              <a:t>Family Activities Luncheon</a:t>
            </a:r>
          </a:p>
          <a:p>
            <a:pPr lvl="1"/>
            <a:r>
              <a:rPr lang="en-US" dirty="0" smtClean="0"/>
              <a:t>Junior Luncheon</a:t>
            </a:r>
          </a:p>
          <a:p>
            <a:pPr lvl="1"/>
            <a:r>
              <a:rPr lang="en-US" dirty="0" smtClean="0"/>
              <a:t>Annual Banquet /  DJ or band for entertainment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3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Judges &amp; City Officials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Judges for </a:t>
            </a:r>
            <a:r>
              <a:rPr lang="en-US" dirty="0" smtClean="0"/>
              <a:t>Contests – </a:t>
            </a:r>
            <a:r>
              <a:rPr lang="en-US" sz="2200" dirty="0" smtClean="0"/>
              <a:t>Cannot be Grange Members</a:t>
            </a:r>
            <a:endParaRPr lang="en-US" sz="2200" dirty="0" smtClean="0"/>
          </a:p>
          <a:p>
            <a:pPr lvl="1"/>
            <a:r>
              <a:rPr lang="en-US" dirty="0" smtClean="0"/>
              <a:t>Family Activities Department</a:t>
            </a:r>
          </a:p>
          <a:p>
            <a:pPr lvl="1"/>
            <a:r>
              <a:rPr lang="en-US" dirty="0" smtClean="0"/>
              <a:t>Lecturer Department</a:t>
            </a:r>
          </a:p>
          <a:p>
            <a:pPr lvl="1"/>
            <a:r>
              <a:rPr lang="en-US" dirty="0" smtClean="0"/>
              <a:t>Junior Department</a:t>
            </a:r>
          </a:p>
          <a:p>
            <a:pPr lvl="1"/>
            <a:r>
              <a:rPr lang="en-US" dirty="0" smtClean="0"/>
              <a:t>Deaf Awareness Department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City Officials</a:t>
            </a:r>
          </a:p>
          <a:p>
            <a:pPr lvl="1"/>
            <a:r>
              <a:rPr lang="en-US" dirty="0" smtClean="0"/>
              <a:t>Elected officials from area of convention to welcome us to the area</a:t>
            </a:r>
          </a:p>
          <a:p>
            <a:pPr lvl="1"/>
            <a:r>
              <a:rPr lang="en-US" dirty="0" smtClean="0"/>
              <a:t>Hotel or facility representative to welcome us to the facility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5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Press, Hospitality Room, Table favors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Press</a:t>
            </a:r>
          </a:p>
          <a:p>
            <a:pPr lvl="1"/>
            <a:r>
              <a:rPr lang="en-US" dirty="0" smtClean="0"/>
              <a:t>Local press either newspaper, TV, or radio </a:t>
            </a:r>
          </a:p>
          <a:p>
            <a:r>
              <a:rPr lang="en-US" dirty="0" smtClean="0"/>
              <a:t>Hospitality Room</a:t>
            </a:r>
          </a:p>
          <a:p>
            <a:pPr lvl="1"/>
            <a:r>
              <a:rPr lang="en-US" dirty="0" smtClean="0"/>
              <a:t>Room for people to gather relax and have a light snack</a:t>
            </a:r>
          </a:p>
          <a:p>
            <a:r>
              <a:rPr lang="en-US" dirty="0" smtClean="0"/>
              <a:t>Table favors</a:t>
            </a:r>
          </a:p>
          <a:p>
            <a:pPr lvl="1"/>
            <a:r>
              <a:rPr lang="en-US" dirty="0" smtClean="0"/>
              <a:t>Table favors are used for each of the different meal functions</a:t>
            </a:r>
          </a:p>
          <a:p>
            <a:pPr lvl="1"/>
            <a:r>
              <a:rPr lang="en-US" dirty="0" smtClean="0"/>
              <a:t>It is recommended that the hosting region talk to the department directors for their respective meals as to what they might like for their table favors.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7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Fifth Degree, Speakers, and Flowers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7048"/>
            <a:ext cx="7815072" cy="47975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Degree Work</a:t>
            </a:r>
          </a:p>
          <a:p>
            <a:pPr lvl="1"/>
            <a:r>
              <a:rPr lang="en-US" dirty="0" smtClean="0"/>
              <a:t>Hosting region is responsible for Fifth Degree</a:t>
            </a:r>
          </a:p>
          <a:p>
            <a:pPr lvl="1"/>
            <a:r>
              <a:rPr lang="en-US" dirty="0" smtClean="0"/>
              <a:t>Apples for both Fifth and Sixth Degree – Two bushels</a:t>
            </a:r>
          </a:p>
          <a:p>
            <a:pPr lvl="1"/>
            <a:r>
              <a:rPr lang="en-US" dirty="0" smtClean="0"/>
              <a:t>Equipment for Fifth </a:t>
            </a:r>
            <a:r>
              <a:rPr lang="en-US" dirty="0"/>
              <a:t>D</a:t>
            </a:r>
            <a:r>
              <a:rPr lang="en-US" dirty="0" smtClean="0"/>
              <a:t>egree</a:t>
            </a:r>
          </a:p>
          <a:p>
            <a:r>
              <a:rPr lang="en-US" dirty="0" smtClean="0"/>
              <a:t>Speakers</a:t>
            </a:r>
          </a:p>
          <a:p>
            <a:pPr lvl="1"/>
            <a:r>
              <a:rPr lang="en-US" dirty="0" smtClean="0"/>
              <a:t>Family Activities and the Agriculture Departments usually have a speaker for their meal functions</a:t>
            </a:r>
          </a:p>
          <a:p>
            <a:pPr lvl="1"/>
            <a:r>
              <a:rPr lang="en-US" dirty="0" smtClean="0"/>
              <a:t>Speaker during convention - usually National Representative</a:t>
            </a:r>
          </a:p>
          <a:p>
            <a:r>
              <a:rPr lang="en-US" dirty="0" smtClean="0"/>
              <a:t>Flowers</a:t>
            </a:r>
          </a:p>
          <a:p>
            <a:pPr lvl="1"/>
            <a:r>
              <a:rPr lang="en-US" dirty="0" smtClean="0"/>
              <a:t>Red Roses for Sixth Degree: 2-3 dozen (short stem)</a:t>
            </a:r>
          </a:p>
          <a:p>
            <a:pPr lvl="1"/>
            <a:r>
              <a:rPr lang="en-US" dirty="0" smtClean="0"/>
              <a:t>Assorted Colored Mums for Room Décor: 12 mums</a:t>
            </a:r>
          </a:p>
          <a:p>
            <a:pPr lvl="1"/>
            <a:r>
              <a:rPr lang="en-US" dirty="0" smtClean="0"/>
              <a:t>White Carnations for Memorial Service: 3 dozen</a:t>
            </a:r>
          </a:p>
          <a:p>
            <a:pPr lvl="1"/>
            <a:r>
              <a:rPr lang="en-US" dirty="0" smtClean="0"/>
              <a:t>Flora’s Emblem Centerpiece: short stem red rose and baby’s breath</a:t>
            </a:r>
          </a:p>
          <a:p>
            <a:pPr lvl="1"/>
            <a:r>
              <a:rPr lang="en-US" dirty="0" smtClean="0"/>
              <a:t>Centerpieces for Lunches/Dinners: can be used at multiple meals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949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Regions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498080" cy="5181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Region 1: Pickford, Barnard, Harbor Springs, Platte, Summit City, Fern, Peninsula, Torch Lake</a:t>
            </a:r>
          </a:p>
          <a:p>
            <a:endParaRPr lang="en-US" sz="2200" dirty="0" smtClean="0"/>
          </a:p>
          <a:p>
            <a:r>
              <a:rPr lang="en-US" sz="2200" dirty="0" smtClean="0"/>
              <a:t>Region 2: Studley, Burns, Gratiot, Capitol, Banner, Maple Leaf</a:t>
            </a:r>
          </a:p>
          <a:p>
            <a:endParaRPr lang="en-US" sz="2200" dirty="0" smtClean="0"/>
          </a:p>
          <a:p>
            <a:r>
              <a:rPr lang="en-US" sz="2200" dirty="0" smtClean="0"/>
              <a:t>Region 3: Oceana Center, Carlisle, Kinney, Home, Berlin Center</a:t>
            </a:r>
          </a:p>
          <a:p>
            <a:endParaRPr lang="en-US" sz="2200" dirty="0" smtClean="0"/>
          </a:p>
          <a:p>
            <a:r>
              <a:rPr lang="en-US" sz="2200" dirty="0" smtClean="0"/>
              <a:t>Region 4: West </a:t>
            </a:r>
            <a:r>
              <a:rPr lang="en-US" sz="2200" dirty="0" err="1" smtClean="0"/>
              <a:t>Oshetmo</a:t>
            </a:r>
            <a:r>
              <a:rPr lang="en-US" sz="2200" dirty="0" smtClean="0"/>
              <a:t>, Community, Sturgis, Burr Oak, Colon, White Pigeon, Fredonia</a:t>
            </a:r>
          </a:p>
          <a:p>
            <a:endParaRPr lang="en-US" sz="2200" dirty="0" smtClean="0"/>
          </a:p>
          <a:p>
            <a:r>
              <a:rPr lang="en-US" sz="2200" dirty="0" smtClean="0"/>
              <a:t>Region 5: North Adrian, Mosherville, Adams, Hudson Center, Rome, Lime Creek, Plymouth/Westland, Pittsfield Union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470603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696</TotalTime>
  <Words>474</Words>
  <Application>Microsoft Office PowerPoint</Application>
  <PresentationFormat>On-screen Show (4:3)</PresentationFormat>
  <Paragraphs>98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Michigan State Grange Annual Session Hosting Responsibilities</vt:lpstr>
      <vt:lpstr>Responsibilities</vt:lpstr>
      <vt:lpstr>Financial Responsibilities</vt:lpstr>
      <vt:lpstr>Location </vt:lpstr>
      <vt:lpstr>Lodging &amp; Meals</vt:lpstr>
      <vt:lpstr>Judges &amp; City Officials</vt:lpstr>
      <vt:lpstr>Press, Hospitality Room, Table favors</vt:lpstr>
      <vt:lpstr>Fifth Degree, Speakers, and Flowers</vt:lpstr>
      <vt:lpstr>Regions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 Household</dc:creator>
  <cp:lastModifiedBy>Johnston Household</cp:lastModifiedBy>
  <cp:revision>21</cp:revision>
  <dcterms:created xsi:type="dcterms:W3CDTF">2013-08-22T14:32:25Z</dcterms:created>
  <dcterms:modified xsi:type="dcterms:W3CDTF">2013-11-02T14:10:54Z</dcterms:modified>
</cp:coreProperties>
</file>